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0" r:id="rId4"/>
    <p:sldId id="263" r:id="rId5"/>
    <p:sldId id="261" r:id="rId6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6E8E-54B7-4DA2-A7B4-49DACD3E983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79E-4B40-4D8C-8E85-4A4434E3B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0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6E8E-54B7-4DA2-A7B4-49DACD3E983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79E-4B40-4D8C-8E85-4A4434E3B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0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6E8E-54B7-4DA2-A7B4-49DACD3E983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79E-4B40-4D8C-8E85-4A4434E3B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3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6E8E-54B7-4DA2-A7B4-49DACD3E983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79E-4B40-4D8C-8E85-4A4434E3B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6E8E-54B7-4DA2-A7B4-49DACD3E983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79E-4B40-4D8C-8E85-4A4434E3B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1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6E8E-54B7-4DA2-A7B4-49DACD3E983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79E-4B40-4D8C-8E85-4A4434E3B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0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6E8E-54B7-4DA2-A7B4-49DACD3E983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79E-4B40-4D8C-8E85-4A4434E3B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1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6E8E-54B7-4DA2-A7B4-49DACD3E983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79E-4B40-4D8C-8E85-4A4434E3B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2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6E8E-54B7-4DA2-A7B4-49DACD3E983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79E-4B40-4D8C-8E85-4A4434E3B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9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6E8E-54B7-4DA2-A7B4-49DACD3E983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79E-4B40-4D8C-8E85-4A4434E3B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3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6E8E-54B7-4DA2-A7B4-49DACD3E983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79E-4B40-4D8C-8E85-4A4434E3B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2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C6E8E-54B7-4DA2-A7B4-49DACD3E983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AA79E-4B40-4D8C-8E85-4A4434E3B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7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20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1502"/>
            <a:ext cx="12192000" cy="42009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675343" y="1448396"/>
            <a:ext cx="328584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РАДИО</a:t>
            </a:r>
          </a:p>
          <a:p>
            <a:r>
              <a:rPr lang="ru-RU" sz="900" dirty="0"/>
              <a:t>Европейский диапазон</a:t>
            </a:r>
          </a:p>
          <a:p>
            <a:r>
              <a:rPr lang="en-US" sz="900" dirty="0"/>
              <a:t>FM </a:t>
            </a:r>
            <a:r>
              <a:rPr lang="ru-RU" sz="900" dirty="0"/>
              <a:t>Стерео</a:t>
            </a:r>
            <a:r>
              <a:rPr lang="en-US" sz="900" dirty="0"/>
              <a:t>: 87,50 – 108,0 </a:t>
            </a:r>
            <a:r>
              <a:rPr lang="ru-RU" sz="900" dirty="0"/>
              <a:t>МГц 3 группы по 6 станций</a:t>
            </a:r>
            <a:r>
              <a:rPr lang="en-US" sz="900" dirty="0"/>
              <a:t> </a:t>
            </a:r>
            <a:r>
              <a:rPr lang="ru-RU" sz="900" dirty="0"/>
              <a:t>с шагом 50 кГц.</a:t>
            </a:r>
          </a:p>
          <a:p>
            <a:r>
              <a:rPr lang="ru-RU" sz="900" dirty="0"/>
              <a:t>СВ</a:t>
            </a:r>
            <a:r>
              <a:rPr lang="en-US" sz="900" dirty="0"/>
              <a:t>: 522</a:t>
            </a:r>
            <a:r>
              <a:rPr lang="ru-RU" sz="900" dirty="0"/>
              <a:t> – </a:t>
            </a:r>
            <a:r>
              <a:rPr lang="en-US" sz="900" dirty="0"/>
              <a:t>1620</a:t>
            </a:r>
            <a:r>
              <a:rPr lang="ru-RU" sz="900" dirty="0"/>
              <a:t> кГц с шагом </a:t>
            </a:r>
            <a:r>
              <a:rPr lang="en-US" sz="900" dirty="0"/>
              <a:t>9</a:t>
            </a:r>
            <a:r>
              <a:rPr lang="ru-RU" sz="900" dirty="0"/>
              <a:t> кГц.</a:t>
            </a:r>
          </a:p>
          <a:p>
            <a:r>
              <a:rPr lang="ru-RU" sz="900" dirty="0"/>
              <a:t>Российский диапазон</a:t>
            </a:r>
          </a:p>
          <a:p>
            <a:r>
              <a:rPr lang="ru-RU" sz="900" dirty="0"/>
              <a:t>УКВ Стерео</a:t>
            </a:r>
            <a:r>
              <a:rPr lang="en-US" sz="900" dirty="0"/>
              <a:t>:</a:t>
            </a:r>
            <a:r>
              <a:rPr lang="ru-RU" sz="900" dirty="0"/>
              <a:t> 65,0 МГц </a:t>
            </a:r>
            <a:r>
              <a:rPr lang="en-US" sz="900" dirty="0"/>
              <a:t>– </a:t>
            </a:r>
            <a:r>
              <a:rPr lang="ru-RU" sz="900" dirty="0"/>
              <a:t>74 МГц .</a:t>
            </a:r>
          </a:p>
          <a:p>
            <a:r>
              <a:rPr lang="en-US" sz="900" b="1" dirty="0"/>
              <a:t>RDS</a:t>
            </a:r>
            <a:endParaRPr lang="ru-RU" sz="900" b="1" dirty="0"/>
          </a:p>
          <a:p>
            <a:r>
              <a:rPr lang="en-US" sz="900" b="1" dirty="0"/>
              <a:t>BLUETOOTH</a:t>
            </a:r>
            <a:r>
              <a:rPr lang="en-US" sz="900" dirty="0"/>
              <a:t> 4.2, AVRCP, HFP, PBAP</a:t>
            </a:r>
            <a:r>
              <a:rPr lang="ru-RU" sz="900" dirty="0"/>
              <a:t>.</a:t>
            </a:r>
            <a:endParaRPr lang="sv-SE" sz="900" dirty="0"/>
          </a:p>
          <a:p>
            <a:r>
              <a:rPr lang="ru-RU" sz="900" dirty="0"/>
              <a:t>Потоковая передача </a:t>
            </a:r>
            <a:r>
              <a:rPr lang="en-US" sz="900" dirty="0"/>
              <a:t>A2DP</a:t>
            </a:r>
            <a:r>
              <a:rPr lang="ru-RU" sz="900" dirty="0"/>
              <a:t> данных.</a:t>
            </a:r>
          </a:p>
          <a:p>
            <a:r>
              <a:rPr lang="ru-RU" sz="900" dirty="0"/>
              <a:t>Отображение </a:t>
            </a:r>
            <a:r>
              <a:rPr lang="sv-SE" sz="900" dirty="0"/>
              <a:t>ID3 Tag</a:t>
            </a:r>
            <a:r>
              <a:rPr lang="en-US" sz="900" dirty="0"/>
              <a:t>s</a:t>
            </a:r>
            <a:r>
              <a:rPr lang="ru-RU" sz="900" dirty="0"/>
              <a:t>.</a:t>
            </a:r>
          </a:p>
          <a:p>
            <a:r>
              <a:rPr lang="en-US" sz="900" b="1" dirty="0"/>
              <a:t>USB</a:t>
            </a:r>
            <a:endParaRPr lang="ru-RU" sz="900" b="1" dirty="0"/>
          </a:p>
          <a:p>
            <a:pPr marL="228600" indent="-228600">
              <a:buAutoNum type="arabicPeriod"/>
            </a:pPr>
            <a:r>
              <a:rPr lang="ru-RU" sz="900" dirty="0"/>
              <a:t>Для настройки ЦСП.</a:t>
            </a:r>
          </a:p>
          <a:p>
            <a:pPr marL="228600" indent="-228600">
              <a:buAutoNum type="arabicPeriod"/>
            </a:pPr>
            <a:r>
              <a:rPr lang="ru-RU" sz="900" dirty="0"/>
              <a:t>Для проигрывания музыки</a:t>
            </a:r>
          </a:p>
          <a:p>
            <a:r>
              <a:rPr lang="ru-RU" sz="900" dirty="0"/>
              <a:t>         Объем памяти до 64 ГБ.</a:t>
            </a:r>
          </a:p>
          <a:p>
            <a:r>
              <a:rPr lang="ru-RU" sz="900" dirty="0"/>
              <a:t>         Форматы FLAC/APE/WAV/MP3/WMA.</a:t>
            </a:r>
          </a:p>
          <a:p>
            <a:r>
              <a:rPr lang="ru-RU" sz="900" b="1" dirty="0"/>
              <a:t>ЛИНЕЙНЫЙ ВХОД НА ЛИЦЕВОЙ ПАНЕЛИ </a:t>
            </a:r>
            <a:r>
              <a:rPr lang="en-US" sz="900" b="1" dirty="0"/>
              <a:t>Mini Jack</a:t>
            </a:r>
          </a:p>
          <a:p>
            <a:r>
              <a:rPr lang="ru-RU" sz="900" b="1" dirty="0"/>
              <a:t>16 PIN ISO</a:t>
            </a:r>
          </a:p>
          <a:p>
            <a:r>
              <a:rPr lang="ru-RU" sz="900" dirty="0"/>
              <a:t>Вход для AM/FM антенны.</a:t>
            </a:r>
          </a:p>
          <a:p>
            <a:r>
              <a:rPr lang="ru-RU" sz="900" b="1" dirty="0"/>
              <a:t>ЛИНЕЙНЫЙ ВЫХОД</a:t>
            </a:r>
          </a:p>
          <a:p>
            <a:r>
              <a:rPr lang="ru-RU" sz="900" dirty="0"/>
              <a:t>5 пар RCA</a:t>
            </a:r>
            <a:r>
              <a:rPr lang="en-US" sz="900" dirty="0"/>
              <a:t> </a:t>
            </a:r>
            <a:r>
              <a:rPr lang="ru-RU" sz="900" dirty="0"/>
              <a:t>5 В, включая 1 пару </a:t>
            </a:r>
            <a:r>
              <a:rPr lang="en-US" sz="900" dirty="0"/>
              <a:t>RCA </a:t>
            </a:r>
            <a:r>
              <a:rPr lang="ru-RU" sz="900" dirty="0"/>
              <a:t>выход на сабвуфер.</a:t>
            </a:r>
          </a:p>
          <a:p>
            <a:r>
              <a:rPr lang="ru-RU" sz="900" b="1" dirty="0"/>
              <a:t>DSP</a:t>
            </a:r>
          </a:p>
          <a:p>
            <a:r>
              <a:rPr lang="ru-RU" sz="900" dirty="0"/>
              <a:t>5 зон с кроссовером и 13 полосным эквалайзером на каждой зоне.</a:t>
            </a:r>
          </a:p>
          <a:p>
            <a:r>
              <a:rPr lang="ru-RU" sz="900" b="1" dirty="0"/>
              <a:t>ВСТРОЕННЫЙ УСИЛИТЕЛЬ</a:t>
            </a:r>
          </a:p>
          <a:p>
            <a:r>
              <a:rPr lang="ru-RU" sz="900" dirty="0"/>
              <a:t>Цифровой усилитель 4х50 Вт, управляемый с 1 и 2 й зоны DSP.</a:t>
            </a:r>
          </a:p>
          <a:p>
            <a:r>
              <a:rPr lang="ru-RU" sz="900" b="1" dirty="0"/>
              <a:t>ПОДСВЕТКА</a:t>
            </a:r>
          </a:p>
          <a:p>
            <a:r>
              <a:rPr lang="ru-RU" sz="900" dirty="0"/>
              <a:t>7 вариантов цвета</a:t>
            </a:r>
            <a:endParaRPr lang="en-US" sz="900" dirty="0"/>
          </a:p>
          <a:p>
            <a:r>
              <a:rPr lang="ru-RU" sz="900" b="1" dirty="0"/>
              <a:t>РАЗМЕРЫ</a:t>
            </a:r>
          </a:p>
          <a:p>
            <a:r>
              <a:rPr lang="ru-RU" sz="900" dirty="0"/>
              <a:t>Ширина: 178 мм, глубина: 95 мм, высота: 50 мм.</a:t>
            </a:r>
          </a:p>
          <a:p>
            <a:r>
              <a:rPr lang="ru-RU" sz="900" b="1" dirty="0"/>
              <a:t>ДОПОЛНИТЕЛЬНО</a:t>
            </a:r>
          </a:p>
          <a:p>
            <a:r>
              <a:rPr lang="ru-RU" sz="900" dirty="0"/>
              <a:t>Съемная передняя панель.</a:t>
            </a:r>
          </a:p>
          <a:p>
            <a:r>
              <a:rPr lang="ru-RU" sz="900" dirty="0"/>
              <a:t>Пульт ДУ.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0988" y="1215999"/>
            <a:ext cx="23321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ДИЗАЙН ПЕРЕДНЕЙ ПАНЕЛИ:</a:t>
            </a:r>
            <a:endParaRPr lang="ru-RU" sz="900" u="sng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80038" y="2673845"/>
            <a:ext cx="23321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ДИЗАЙН ЗАДНЕЙ ПАНЕЛИ:</a:t>
            </a:r>
            <a:endParaRPr lang="ru-RU" sz="900" u="sng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8683725" y="1580241"/>
            <a:ext cx="1079" cy="47477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672633" y="1276411"/>
            <a:ext cx="29111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ФУНКЦИИ:</a:t>
            </a:r>
            <a:endParaRPr lang="ru-RU" sz="900" u="sng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80038" y="4997723"/>
            <a:ext cx="23321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ДИЗАЙН ПУЛЬТА ДУ:</a:t>
            </a:r>
            <a:endParaRPr lang="ru-RU" sz="9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82" y="2976360"/>
            <a:ext cx="3712417" cy="1105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32" y="4064839"/>
            <a:ext cx="2128473" cy="887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3" y="5166764"/>
            <a:ext cx="619100" cy="100410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423034" y="3317558"/>
            <a:ext cx="3477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Схема 1.</a:t>
            </a:r>
          </a:p>
          <a:p>
            <a:r>
              <a:rPr lang="ru-RU" sz="900" dirty="0"/>
              <a:t>2 высокоуровневых выхода со встроенного усилителя используются для передних и задних динамиков.</a:t>
            </a:r>
          </a:p>
          <a:p>
            <a:r>
              <a:rPr lang="ru-RU" sz="900" dirty="0"/>
              <a:t>Сабвуфер подключается к низкоуровневому выходу зоны 5.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86289" y="3054283"/>
            <a:ext cx="29111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ОСНОВНЫЕ ВАРИАНТЫ ПОДКЛЮЧЕНИЯ:</a:t>
            </a:r>
            <a:endParaRPr lang="ru-RU" sz="900" u="sng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13991" y="3921036"/>
            <a:ext cx="3503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Схема 2.</a:t>
            </a:r>
          </a:p>
          <a:p>
            <a:r>
              <a:rPr lang="ru-RU" sz="900" dirty="0"/>
              <a:t>2 высокоуровневых выхода со встроенного усилителя используются для </a:t>
            </a:r>
            <a:r>
              <a:rPr lang="ru-RU" sz="900" dirty="0" err="1"/>
              <a:t>твитеров</a:t>
            </a:r>
            <a:r>
              <a:rPr lang="ru-RU" sz="900" dirty="0"/>
              <a:t>.</a:t>
            </a:r>
          </a:p>
          <a:p>
            <a:r>
              <a:rPr lang="ru-RU" sz="900" dirty="0"/>
              <a:t>1 зона низкоуровневого выхода 2х</a:t>
            </a:r>
            <a:r>
              <a:rPr lang="en-US" sz="900" dirty="0"/>
              <a:t>RCA </a:t>
            </a:r>
            <a:r>
              <a:rPr lang="ru-RU" sz="900" dirty="0"/>
              <a:t>– </a:t>
            </a:r>
            <a:r>
              <a:rPr lang="ru-RU" sz="900" dirty="0" err="1"/>
              <a:t>мидрейндж</a:t>
            </a:r>
            <a:r>
              <a:rPr lang="ru-RU" sz="900" dirty="0"/>
              <a:t> фронт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ru-RU" sz="900" dirty="0"/>
              <a:t>2 зона низкоуровневого выхода 2х</a:t>
            </a:r>
            <a:r>
              <a:rPr lang="en-US" sz="900" dirty="0"/>
              <a:t>RCA </a:t>
            </a:r>
            <a:r>
              <a:rPr lang="ru-RU" sz="900" dirty="0"/>
              <a:t>– </a:t>
            </a:r>
            <a:r>
              <a:rPr lang="ru-RU" sz="900" dirty="0" err="1"/>
              <a:t>мидбас</a:t>
            </a:r>
            <a:r>
              <a:rPr lang="ru-RU" sz="900" dirty="0"/>
              <a:t> фронт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ru-RU" sz="900" dirty="0"/>
              <a:t>3 зона низкоуровневого выхода 2х</a:t>
            </a:r>
            <a:r>
              <a:rPr lang="en-US" sz="900" dirty="0"/>
              <a:t>RCA </a:t>
            </a:r>
            <a:r>
              <a:rPr lang="ru-RU" sz="900" dirty="0"/>
              <a:t>– </a:t>
            </a:r>
            <a:r>
              <a:rPr lang="ru-RU" sz="900" dirty="0" err="1"/>
              <a:t>мидрейндж</a:t>
            </a:r>
            <a:r>
              <a:rPr lang="ru-RU" sz="900" dirty="0"/>
              <a:t> тыл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ru-RU" sz="900" dirty="0"/>
              <a:t>4 зона низкоуровневого выхода 2х</a:t>
            </a:r>
            <a:r>
              <a:rPr lang="en-US" sz="900" dirty="0"/>
              <a:t>RCA </a:t>
            </a:r>
            <a:r>
              <a:rPr lang="ru-RU" sz="900" dirty="0"/>
              <a:t>– </a:t>
            </a:r>
            <a:r>
              <a:rPr lang="ru-RU" sz="900" dirty="0" err="1"/>
              <a:t>мидбас</a:t>
            </a:r>
            <a:r>
              <a:rPr lang="ru-RU" sz="900" dirty="0"/>
              <a:t> тыл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ru-RU" sz="900" dirty="0"/>
              <a:t>Сабвуфер подключается к низкоуровневому выходу 2х</a:t>
            </a:r>
            <a:r>
              <a:rPr lang="en-US" sz="900" dirty="0"/>
              <a:t>RCA </a:t>
            </a:r>
            <a:r>
              <a:rPr lang="ru-RU" sz="900" dirty="0"/>
              <a:t>зоны 5.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17078" y="5058944"/>
            <a:ext cx="3470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Схема 3.</a:t>
            </a:r>
          </a:p>
          <a:p>
            <a:r>
              <a:rPr lang="ru-RU" sz="900" dirty="0"/>
              <a:t>Высокоуровневые выходы встроенного усилителя не используются.</a:t>
            </a:r>
          </a:p>
          <a:p>
            <a:r>
              <a:rPr lang="ru-RU" sz="900" dirty="0"/>
              <a:t>1 зона низкоуровневого выхода 2х</a:t>
            </a:r>
            <a:r>
              <a:rPr lang="en-US" sz="900" dirty="0"/>
              <a:t>RCA </a:t>
            </a:r>
            <a:r>
              <a:rPr lang="ru-RU" sz="900" dirty="0"/>
              <a:t>– </a:t>
            </a:r>
            <a:r>
              <a:rPr lang="ru-RU" sz="900" dirty="0" err="1"/>
              <a:t>твитеры</a:t>
            </a:r>
            <a:r>
              <a:rPr lang="ru-RU" sz="900" dirty="0"/>
              <a:t> фронт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ru-RU" sz="900" dirty="0"/>
              <a:t>2 зона низкоуровневого выхода 2х</a:t>
            </a:r>
            <a:r>
              <a:rPr lang="en-US" sz="900" dirty="0"/>
              <a:t>RCA </a:t>
            </a:r>
            <a:r>
              <a:rPr lang="ru-RU" sz="900" dirty="0"/>
              <a:t>– </a:t>
            </a:r>
            <a:r>
              <a:rPr lang="ru-RU" sz="900" dirty="0" err="1"/>
              <a:t>мидрейндж</a:t>
            </a:r>
            <a:r>
              <a:rPr lang="ru-RU" sz="900" dirty="0"/>
              <a:t> фронт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ru-RU" sz="900" dirty="0"/>
              <a:t>3 зона низкоуровневого выхода 2х</a:t>
            </a:r>
            <a:r>
              <a:rPr lang="en-US" sz="900" dirty="0"/>
              <a:t>RCA </a:t>
            </a:r>
            <a:r>
              <a:rPr lang="ru-RU" sz="900" dirty="0"/>
              <a:t>– </a:t>
            </a:r>
            <a:r>
              <a:rPr lang="ru-RU" sz="900" dirty="0" err="1"/>
              <a:t>мидбас</a:t>
            </a:r>
            <a:r>
              <a:rPr lang="ru-RU" sz="900" dirty="0"/>
              <a:t> </a:t>
            </a:r>
            <a:r>
              <a:rPr lang="ru-RU" sz="900" dirty="0" err="1"/>
              <a:t>фрот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ru-RU" sz="900" dirty="0"/>
              <a:t>4 зона низкоуровневого выхода 2х</a:t>
            </a:r>
            <a:r>
              <a:rPr lang="en-US" sz="900" dirty="0"/>
              <a:t>RCA </a:t>
            </a:r>
            <a:r>
              <a:rPr lang="ru-RU" sz="900" dirty="0"/>
              <a:t>– тыл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ru-RU" sz="900" dirty="0"/>
              <a:t>Сабвуфер подключается к низкоуровневому выходу 2х</a:t>
            </a:r>
            <a:r>
              <a:rPr lang="en-US" sz="900" dirty="0"/>
              <a:t>RCA</a:t>
            </a:r>
            <a:r>
              <a:rPr lang="ru-RU" sz="900" dirty="0"/>
              <a:t> зоны 5.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4404803" y="1591973"/>
            <a:ext cx="1079" cy="47477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386288" y="1284863"/>
            <a:ext cx="29111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КОНКУРЕНТНЫЕ ПРЕИМУЩЕСТВА:</a:t>
            </a:r>
            <a:endParaRPr lang="ru-RU" sz="900" u="sng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426570" y="1569490"/>
            <a:ext cx="4050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b="1" dirty="0"/>
              <a:t>Впервые в данном бюджете высокоэффективный</a:t>
            </a:r>
            <a:r>
              <a:rPr lang="en-US" sz="900" b="1" dirty="0"/>
              <a:t> MOSFET</a:t>
            </a:r>
            <a:r>
              <a:rPr lang="ru-RU" sz="900" b="1" dirty="0"/>
              <a:t> усилитель класса </a:t>
            </a:r>
            <a:r>
              <a:rPr lang="en-US" sz="900" b="1" dirty="0"/>
              <a:t>D</a:t>
            </a:r>
            <a:r>
              <a:rPr lang="ru-RU" sz="900" b="1" dirty="0"/>
              <a:t> 4х50 Вт, с возможностью работы на низкоомную нагрузку.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/>
              <a:t>Не имеющие аналогов возможности построения самых разнообразных </a:t>
            </a:r>
            <a:r>
              <a:rPr lang="en-US" sz="900" b="1" dirty="0"/>
              <a:t>SPL </a:t>
            </a:r>
            <a:r>
              <a:rPr lang="ru-RU" sz="900" b="1" dirty="0"/>
              <a:t>и </a:t>
            </a:r>
            <a:r>
              <a:rPr lang="en-US" sz="900" b="1" dirty="0"/>
              <a:t>SQ </a:t>
            </a:r>
            <a:r>
              <a:rPr lang="ru-RU" sz="900" b="1" dirty="0"/>
              <a:t>систем благодаря 5 парам выходов RCA с</a:t>
            </a:r>
            <a:r>
              <a:rPr lang="en-US" sz="900" b="1" dirty="0"/>
              <a:t> </a:t>
            </a:r>
            <a:r>
              <a:rPr lang="ru-RU" sz="900" b="1" dirty="0"/>
              <a:t>расширенными регулировками </a:t>
            </a:r>
            <a:r>
              <a:rPr lang="ru-RU" sz="900" b="1" dirty="0" err="1"/>
              <a:t>кроссовера</a:t>
            </a:r>
            <a:r>
              <a:rPr lang="ru-RU" sz="900" b="1" dirty="0"/>
              <a:t> и эквалайзером на каждой паре.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/>
              <a:t>Российский УКВ диапазон позволяет принимать больше радиостанций.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/>
              <a:t>Тюнер высокого уровня для реализации функции «дальний прием».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8E45E6-CF6C-4415-A8EF-0331E26CA4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2" y="1525286"/>
            <a:ext cx="3451602" cy="10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4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20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1502"/>
            <a:ext cx="12192000" cy="42009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065739" y="1154200"/>
            <a:ext cx="29111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ВАРИАНТЫ ПОДКЛЮЧЕНИЯ:</a:t>
            </a:r>
            <a:endParaRPr lang="ru-RU" sz="900" u="sng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C4D5EF-7A8C-480A-85BC-CDD2772DA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05" y="2464731"/>
            <a:ext cx="4065616" cy="23359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372701-AD7B-4B3D-B3E1-B367194F5F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969" y="2464730"/>
            <a:ext cx="4044273" cy="23359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251FCF-C03F-4451-A10F-062500A50F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" y="2458566"/>
            <a:ext cx="4040334" cy="23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0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20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1502"/>
            <a:ext cx="12192000" cy="4200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163" y="1522988"/>
            <a:ext cx="18290" cy="475529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975723" y="1214875"/>
            <a:ext cx="9549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БЛОК СХЕМА:</a:t>
            </a:r>
            <a:endParaRPr lang="ru-RU" sz="900" u="sng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68" y="1542757"/>
            <a:ext cx="786189" cy="60331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10" y="5824370"/>
            <a:ext cx="488574" cy="52681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7366977" y="2342098"/>
            <a:ext cx="27680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ADAU1452</a:t>
            </a:r>
            <a:r>
              <a:rPr lang="ru-RU" sz="800" b="1" dirty="0"/>
              <a:t>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373159" y="5720490"/>
            <a:ext cx="1871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JL6901</a:t>
            </a:r>
            <a:r>
              <a:rPr lang="ru-RU" sz="800" b="1" dirty="0"/>
              <a:t> </a:t>
            </a:r>
            <a:r>
              <a:rPr lang="en-US" sz="800" b="1" dirty="0"/>
              <a:t>JIELI</a:t>
            </a:r>
            <a:r>
              <a:rPr lang="ru-RU" sz="800" b="1" dirty="0"/>
              <a:t>, Китай</a:t>
            </a:r>
            <a:endParaRPr lang="en-US" sz="800" b="1" dirty="0"/>
          </a:p>
          <a:p>
            <a:r>
              <a:rPr lang="ru-RU" sz="800" dirty="0"/>
              <a:t>Высокопроизводительный 32-битный </a:t>
            </a:r>
            <a:endParaRPr lang="en-US" sz="800" dirty="0"/>
          </a:p>
          <a:p>
            <a:r>
              <a:rPr lang="en-US" sz="800" dirty="0"/>
              <a:t>RISC-</a:t>
            </a:r>
            <a:r>
              <a:rPr lang="ru-RU" sz="800" dirty="0"/>
              <a:t>процессор</a:t>
            </a:r>
          </a:p>
          <a:p>
            <a:r>
              <a:rPr lang="en-US" sz="800" dirty="0"/>
              <a:t>USB</a:t>
            </a:r>
          </a:p>
          <a:p>
            <a:r>
              <a:rPr lang="en-US" sz="800" dirty="0"/>
              <a:t>Bluetooth</a:t>
            </a:r>
            <a:endParaRPr lang="ru-RU" sz="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345626" y="1477620"/>
            <a:ext cx="2768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ST FDA801</a:t>
            </a:r>
            <a:r>
              <a:rPr lang="ru-RU" sz="800" b="1" dirty="0"/>
              <a:t> </a:t>
            </a:r>
            <a:r>
              <a:rPr lang="en-US" sz="800" b="1" dirty="0"/>
              <a:t>STMicroelectronics</a:t>
            </a:r>
            <a:r>
              <a:rPr lang="ru-RU" sz="800" b="1" dirty="0"/>
              <a:t>, Швейцария</a:t>
            </a:r>
            <a:endParaRPr lang="en-US" sz="800" b="1" dirty="0"/>
          </a:p>
          <a:p>
            <a:r>
              <a:rPr lang="ru-RU" sz="800" dirty="0"/>
              <a:t>Цифровой усилитель с мощными выходами </a:t>
            </a:r>
          </a:p>
          <a:p>
            <a:r>
              <a:rPr lang="ru-RU" sz="800" dirty="0"/>
              <a:t>MOSFET класса D, позволяет получить выдающуюся при работе на низкоомную нагрузку.</a:t>
            </a:r>
          </a:p>
          <a:p>
            <a:r>
              <a:rPr lang="pl-PL" sz="800" b="1" dirty="0"/>
              <a:t>4x50</a:t>
            </a:r>
            <a:r>
              <a:rPr lang="ru-RU" sz="800" b="1" dirty="0"/>
              <a:t>Вт</a:t>
            </a:r>
            <a:r>
              <a:rPr lang="pl-PL" sz="800" b="1" dirty="0"/>
              <a:t>/4 </a:t>
            </a:r>
            <a:r>
              <a:rPr lang="ru-RU" sz="800" b="1" dirty="0"/>
              <a:t>Ом,</a:t>
            </a:r>
            <a:r>
              <a:rPr lang="pl-PL" sz="800" b="1" dirty="0"/>
              <a:t> 4x</a:t>
            </a:r>
            <a:r>
              <a:rPr lang="en-US" sz="800" b="1" dirty="0"/>
              <a:t>75</a:t>
            </a:r>
            <a:r>
              <a:rPr lang="ru-RU" sz="800" b="1" dirty="0"/>
              <a:t>Вт</a:t>
            </a:r>
            <a:r>
              <a:rPr lang="pl-PL" sz="800" b="1" dirty="0"/>
              <a:t>/</a:t>
            </a:r>
            <a:r>
              <a:rPr lang="en-US" sz="800" b="1" dirty="0"/>
              <a:t>2</a:t>
            </a:r>
            <a:r>
              <a:rPr lang="pl-PL" sz="800" b="1" dirty="0"/>
              <a:t> </a:t>
            </a:r>
            <a:r>
              <a:rPr lang="ru-RU" sz="800" b="1" dirty="0"/>
              <a:t>Ом,</a:t>
            </a:r>
            <a:r>
              <a:rPr lang="pl-PL" sz="800" b="1" dirty="0"/>
              <a:t> 4x</a:t>
            </a:r>
            <a:r>
              <a:rPr lang="en-US" sz="800" b="1" dirty="0"/>
              <a:t>10</a:t>
            </a:r>
            <a:r>
              <a:rPr lang="pl-PL" sz="800" b="1" dirty="0"/>
              <a:t>0</a:t>
            </a:r>
            <a:r>
              <a:rPr lang="ru-RU" sz="800" b="1" dirty="0"/>
              <a:t>Вт</a:t>
            </a:r>
            <a:r>
              <a:rPr lang="pl-PL" sz="800" b="1" dirty="0"/>
              <a:t>/</a:t>
            </a:r>
            <a:r>
              <a:rPr lang="en-US" sz="800" b="1" dirty="0"/>
              <a:t>1</a:t>
            </a:r>
            <a:r>
              <a:rPr lang="pl-PL" sz="800" b="1" dirty="0"/>
              <a:t> </a:t>
            </a:r>
            <a:r>
              <a:rPr lang="ru-RU" sz="800" b="1" dirty="0"/>
              <a:t>Ом</a:t>
            </a:r>
            <a:r>
              <a:rPr lang="pl-PL" sz="800" b="1" dirty="0"/>
              <a:t> @ 1 </a:t>
            </a:r>
            <a:r>
              <a:rPr lang="ru-RU" sz="800" b="1" dirty="0"/>
              <a:t>кГц</a:t>
            </a:r>
          </a:p>
          <a:p>
            <a:r>
              <a:rPr lang="ru-RU" sz="800" b="1" dirty="0"/>
              <a:t>Возможность работы на нагрузку в 1 и 2 Ома.</a:t>
            </a:r>
          </a:p>
          <a:p>
            <a:r>
              <a:rPr lang="ru-RU" sz="800" b="1" dirty="0"/>
              <a:t>Полная поддержка шины</a:t>
            </a:r>
            <a:r>
              <a:rPr lang="en-US" sz="800" b="1" dirty="0"/>
              <a:t> I2C (3.3/1.8 V)</a:t>
            </a:r>
            <a:r>
              <a:rPr lang="ru-RU" sz="800" b="1" dirty="0"/>
              <a:t>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373159" y="5116483"/>
            <a:ext cx="2593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TDA7786</a:t>
            </a:r>
            <a:r>
              <a:rPr lang="ru-RU" sz="800" b="1" dirty="0"/>
              <a:t> </a:t>
            </a:r>
            <a:r>
              <a:rPr lang="en-US" sz="800" b="1" dirty="0"/>
              <a:t>STMicroelectronics</a:t>
            </a:r>
            <a:r>
              <a:rPr lang="ru-RU" sz="800" b="1" dirty="0"/>
              <a:t>, Швейцария</a:t>
            </a:r>
            <a:endParaRPr lang="en-US" sz="800" b="1" dirty="0"/>
          </a:p>
          <a:p>
            <a:r>
              <a:rPr lang="ru-RU" sz="800" dirty="0"/>
              <a:t>Высокопроизводительный AM/FM-тюнер </a:t>
            </a:r>
          </a:p>
          <a:p>
            <a:r>
              <a:rPr lang="ru-RU" sz="800" dirty="0"/>
              <a:t>для автомобильных радиоприемников.</a:t>
            </a:r>
          </a:p>
          <a:p>
            <a:r>
              <a:rPr lang="ru-RU" sz="800" b="1" dirty="0"/>
              <a:t>Управление по шине I2C </a:t>
            </a:r>
          </a:p>
          <a:p>
            <a:r>
              <a:rPr lang="ru-RU" sz="800" b="1" dirty="0" err="1"/>
              <a:t>Аудиоинтерфейсы</a:t>
            </a:r>
            <a:r>
              <a:rPr lang="ru-RU" sz="800" b="1" dirty="0"/>
              <a:t> ввода / вывода I2S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71" y="5202447"/>
            <a:ext cx="613618" cy="42009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7398103" y="1214875"/>
            <a:ext cx="16261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ОСНОВНЫЕ КОМПОНЕНТЫ:</a:t>
            </a:r>
            <a:endParaRPr lang="ru-RU" sz="900" u="sng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976B88-433D-497B-8144-A1AFA13202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" y="1450089"/>
            <a:ext cx="6411863" cy="49010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1B9F0D-F755-4400-A9B8-A838D72811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14" y="2416324"/>
            <a:ext cx="711816" cy="7118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E81CA5-E8B7-425D-BB8D-B9D1858992C4}"/>
              </a:ext>
            </a:extLst>
          </p:cNvPr>
          <p:cNvSpPr txBox="1"/>
          <p:nvPr/>
        </p:nvSpPr>
        <p:spPr>
          <a:xfrm>
            <a:off x="7361115" y="2437215"/>
            <a:ext cx="471732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Соответствует требованиям автомобильной промышленности</a:t>
            </a:r>
          </a:p>
          <a:p>
            <a:r>
              <a:rPr lang="ru-RU" sz="800" dirty="0"/>
              <a:t>Полностью программируемый аудио-DSP для продвинутых алгоритмов обработки звука</a:t>
            </a:r>
          </a:p>
          <a:p>
            <a:r>
              <a:rPr lang="ru-RU" sz="800" dirty="0"/>
              <a:t>Поддерживается графическим инструментом программирования алгоритмов обработки звука </a:t>
            </a:r>
            <a:r>
              <a:rPr lang="ru-RU" sz="800" dirty="0" err="1"/>
              <a:t>SigmaStudio</a:t>
            </a:r>
            <a:endParaRPr lang="ru-RU" sz="800" dirty="0"/>
          </a:p>
          <a:p>
            <a:r>
              <a:rPr lang="ru-RU" sz="800" dirty="0"/>
              <a:t>32-разрядное ядро </a:t>
            </a:r>
            <a:r>
              <a:rPr lang="ru-RU" sz="800" dirty="0" err="1"/>
              <a:t>SigmaDSP</a:t>
            </a:r>
            <a:r>
              <a:rPr lang="ru-RU" sz="800" dirty="0"/>
              <a:t>, тактовая частота до 294.912 МГц, питание 1.2 В</a:t>
            </a:r>
          </a:p>
          <a:p>
            <a:r>
              <a:rPr lang="ru-RU" sz="800" dirty="0"/>
              <a:t>До 6144 команд в режиме SIMD на отсчет при 48 кГц</a:t>
            </a:r>
          </a:p>
          <a:p>
            <a:r>
              <a:rPr lang="ru-RU" sz="800" dirty="0"/>
              <a:t>40К слов оперативной памяти данных/параметров</a:t>
            </a:r>
          </a:p>
          <a:p>
            <a:r>
              <a:rPr lang="ru-RU" sz="800" dirty="0"/>
              <a:t>Пул цифровой задержки звука до 800 </a:t>
            </a:r>
            <a:r>
              <a:rPr lang="ru-RU" sz="800" dirty="0" err="1"/>
              <a:t>мс</a:t>
            </a:r>
            <a:r>
              <a:rPr lang="ru-RU" sz="800" dirty="0"/>
              <a:t> при 48 кГц</a:t>
            </a:r>
          </a:p>
          <a:p>
            <a:r>
              <a:rPr lang="ru-RU" sz="800" dirty="0"/>
              <a:t>Подсистема ввода/вывода и маршрутизации аудиосигналов</a:t>
            </a:r>
          </a:p>
          <a:p>
            <a:r>
              <a:rPr lang="ru-RU" sz="800" dirty="0"/>
              <a:t>4 последовательных порта ввода, 4 последовательных порта вывода</a:t>
            </a:r>
          </a:p>
          <a:p>
            <a:r>
              <a:rPr lang="ru-RU" sz="800" dirty="0"/>
              <a:t>Цифровой ввод/вывод, 48 каналов/32 бита с частотой дискретизации до 192 кГц</a:t>
            </a:r>
          </a:p>
          <a:p>
            <a:r>
              <a:rPr lang="ru-RU" sz="800" dirty="0"/>
              <a:t>Возможность конфигурирования для работы с форматами TDM, I2S, </a:t>
            </a:r>
            <a:r>
              <a:rPr lang="ru-RU" sz="800" dirty="0" err="1"/>
              <a:t>left</a:t>
            </a:r>
            <a:r>
              <a:rPr lang="ru-RU" sz="800" dirty="0"/>
              <a:t>-/</a:t>
            </a:r>
            <a:r>
              <a:rPr lang="ru-RU" sz="800" dirty="0" err="1"/>
              <a:t>right-justified</a:t>
            </a:r>
            <a:r>
              <a:rPr lang="ru-RU" sz="800" dirty="0"/>
              <a:t> а также ИКМ</a:t>
            </a:r>
          </a:p>
          <a:p>
            <a:r>
              <a:rPr lang="ru-RU" sz="800" dirty="0"/>
              <a:t>До 8 стереофонических ASRC с коэффициентом преобразования от 1:8 до 7.75:1 и динамическим диапазоном 139 дБ</a:t>
            </a:r>
          </a:p>
          <a:p>
            <a:r>
              <a:rPr lang="ru-RU" sz="800" dirty="0"/>
              <a:t>Стереофонические вход и выход S/PDIF</a:t>
            </a:r>
          </a:p>
          <a:p>
            <a:r>
              <a:rPr lang="ru-RU" sz="800" dirty="0"/>
              <a:t>Четыре входных канала микрофона с интерфейсом ШИМ</a:t>
            </a:r>
          </a:p>
          <a:p>
            <a:r>
              <a:rPr lang="ru-RU" sz="800" dirty="0"/>
              <a:t>Многоканальные последовательные порты с мультиплексированием во времени (TDM) и байтовой адресацией</a:t>
            </a:r>
          </a:p>
          <a:p>
            <a:r>
              <a:rPr lang="ru-RU" sz="800" dirty="0"/>
              <a:t>Генератор для формирования задающего тактового сигнала при помощи внешнего кварцевого резонатора</a:t>
            </a:r>
          </a:p>
          <a:p>
            <a:r>
              <a:rPr lang="ru-RU" sz="800" dirty="0"/>
              <a:t>Интегрированная схема ФАПЧ и конфигурируемые генераторы тактового сигнала</a:t>
            </a:r>
          </a:p>
          <a:p>
            <a:r>
              <a:rPr lang="ru-RU" sz="800" dirty="0"/>
              <a:t>Интегрированный датчик температуры кристалла</a:t>
            </a:r>
            <a:r>
              <a:rPr lang="en-US" sz="800" dirty="0"/>
              <a:t>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80555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9FD6DA2-2706-47C3-AE9B-4ABB13A55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8" y="1673314"/>
            <a:ext cx="6802803" cy="45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20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1502"/>
            <a:ext cx="12192000" cy="42009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655292" y="1313909"/>
            <a:ext cx="28604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ЭКРАН ПРОГРАММЫ УПРАВЛЕНИЯ ЦСП</a:t>
            </a:r>
            <a:endParaRPr lang="ru-RU" sz="900" u="sng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721703" y="1313909"/>
            <a:ext cx="3962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ПДКЛЮЧЕНИЕ </a:t>
            </a:r>
            <a:r>
              <a:rPr lang="en-US" sz="900" b="1" u="sng" dirty="0"/>
              <a:t>USB </a:t>
            </a:r>
            <a:r>
              <a:rPr lang="ru-RU" sz="900" b="1" u="sng" dirty="0"/>
              <a:t>ДЛЯ УПРАВЛЕНИЯ ЦСП НА ПЕРЕДНЕЙ ПАНЕЛИ:</a:t>
            </a:r>
            <a:endParaRPr lang="ru-RU" sz="900" u="sng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AF2189-F49B-495D-BD1A-C20ED5FBB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8" y="1714571"/>
            <a:ext cx="5662419" cy="3267737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DAF3C6F-5045-4AD2-BE58-E637AAC26CDF}"/>
              </a:ext>
            </a:extLst>
          </p:cNvPr>
          <p:cNvSpPr/>
          <p:nvPr/>
        </p:nvSpPr>
        <p:spPr>
          <a:xfrm>
            <a:off x="6705600" y="3979985"/>
            <a:ext cx="2709726" cy="1500553"/>
          </a:xfrm>
          <a:custGeom>
            <a:avLst/>
            <a:gdLst>
              <a:gd name="connsiteX0" fmla="*/ 0 w 2686280"/>
              <a:gd name="connsiteY0" fmla="*/ 1430215 h 1488463"/>
              <a:gd name="connsiteX1" fmla="*/ 2461846 w 2686280"/>
              <a:gd name="connsiteY1" fmla="*/ 1318846 h 1488463"/>
              <a:gd name="connsiteX2" fmla="*/ 2579077 w 2686280"/>
              <a:gd name="connsiteY2" fmla="*/ 0 h 14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280" h="1488463">
                <a:moveTo>
                  <a:pt x="0" y="1430215"/>
                </a:moveTo>
                <a:cubicBezTo>
                  <a:pt x="1016000" y="1493715"/>
                  <a:pt x="2032000" y="1557215"/>
                  <a:pt x="2461846" y="1318846"/>
                </a:cubicBezTo>
                <a:cubicBezTo>
                  <a:pt x="2891692" y="1080477"/>
                  <a:pt x="2570285" y="209061"/>
                  <a:pt x="2579077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AE8B6B-5826-482C-BB9D-3D304C2A47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41" y="2916246"/>
            <a:ext cx="3451602" cy="10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4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20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1502"/>
            <a:ext cx="12192000" cy="42009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63550" y="1803550"/>
            <a:ext cx="17303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КОНКУРЕНТНОЕ ОКРУЖЕНИЕ :</a:t>
            </a:r>
            <a:endParaRPr lang="ru-RU" sz="900" u="sng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639266" y="1799444"/>
            <a:ext cx="18375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/>
              <a:t>ЦЕНООБРАЗОВАНИЕ:</a:t>
            </a:r>
            <a:endParaRPr lang="ru-RU" sz="900" u="sng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78791" y="2619566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/>
              <a:t>ЯНДЕКС МАРКЕТ</a:t>
            </a:r>
            <a:r>
              <a:rPr lang="en-US" sz="900" b="1" dirty="0"/>
              <a:t> </a:t>
            </a:r>
          </a:p>
          <a:p>
            <a:r>
              <a:rPr lang="ru-RU" sz="900" b="1" dirty="0"/>
              <a:t>СРЕДНЯЯ</a:t>
            </a:r>
            <a:r>
              <a:rPr lang="en-US" sz="900" b="1" dirty="0"/>
              <a:t> 18.11.21</a:t>
            </a:r>
            <a:endParaRPr lang="ru-RU" sz="9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146323" y="2775954"/>
            <a:ext cx="18002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РЕКОМЕНДОВАННАЯ  РОЗНИЦА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84799" y="4115901"/>
            <a:ext cx="1777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Pioneer MVH-S510BT</a:t>
            </a:r>
            <a:endParaRPr lang="ru-RU" sz="1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01969" y="3049999"/>
            <a:ext cx="1421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Alpine UTE-92BT</a:t>
            </a:r>
            <a:endParaRPr lang="ru-RU" sz="1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97499" y="5056774"/>
            <a:ext cx="1902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Kenwood KMM-BT356</a:t>
            </a:r>
            <a:endParaRPr lang="ru-RU" sz="1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463347" y="4110055"/>
            <a:ext cx="1045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16</a:t>
            </a:r>
            <a:r>
              <a:rPr lang="ru-RU" sz="1400" b="1" dirty="0"/>
              <a:t> </a:t>
            </a:r>
            <a:r>
              <a:rPr lang="en-US" sz="1400" b="1" dirty="0"/>
              <a:t>390 </a:t>
            </a:r>
            <a:r>
              <a:rPr lang="ru-RU" sz="1400" b="1" dirty="0"/>
              <a:t>руб.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445689" y="3046038"/>
            <a:ext cx="1045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18 385 руб.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484219" y="5035166"/>
            <a:ext cx="1045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10 000 </a:t>
            </a:r>
            <a:r>
              <a:rPr lang="ru-RU" sz="1400" b="1" dirty="0"/>
              <a:t>руб.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200940" y="2985097"/>
            <a:ext cx="953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9</a:t>
            </a:r>
            <a:r>
              <a:rPr lang="en-US" sz="1400" b="1"/>
              <a:t> 5</a:t>
            </a:r>
            <a:r>
              <a:rPr lang="ru-RU" sz="1400" b="1"/>
              <a:t>00 </a:t>
            </a:r>
            <a:r>
              <a:rPr lang="ru-RU" sz="1400" b="1" dirty="0"/>
              <a:t>руб.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551" y="2643699"/>
            <a:ext cx="10801" cy="280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659" y="4575407"/>
            <a:ext cx="3000868" cy="893732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8673158" y="2990026"/>
            <a:ext cx="129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УРАЛ 777 ЦСП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67C95D-CFFB-499F-A1D4-4DBECE664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716" y="2609457"/>
            <a:ext cx="2458068" cy="7435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4A0B17-14B7-4453-9B98-808FED8F7F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42" y="3590305"/>
            <a:ext cx="2340497" cy="11317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C3BC3E-DDDC-41DD-A2F8-C4858506D1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5" y="3764785"/>
            <a:ext cx="2585644" cy="9309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8EB3AED-0AF1-454C-B432-06640539A0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8" y="2444467"/>
            <a:ext cx="2458067" cy="11809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F60A9B9-DF2C-4A46-9773-AE6F995833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15" y="4842236"/>
            <a:ext cx="2787819" cy="100141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8A1E19-3AAB-45A8-9042-1B82A4F4AB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5" y="4927138"/>
            <a:ext cx="2585644" cy="8679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61B5B4-915F-4E93-B973-763F4D981C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7659" y="3375130"/>
            <a:ext cx="3050171" cy="9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46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742</Words>
  <Application>Microsoft Office PowerPoint</Application>
  <PresentationFormat>Широкоэкранный</PresentationFormat>
  <Paragraphs>111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Ивашков</dc:creator>
  <cp:lastModifiedBy>Киселев Владимир</cp:lastModifiedBy>
  <cp:revision>114</cp:revision>
  <cp:lastPrinted>2019-12-05T13:21:18Z</cp:lastPrinted>
  <dcterms:created xsi:type="dcterms:W3CDTF">2019-10-25T11:52:04Z</dcterms:created>
  <dcterms:modified xsi:type="dcterms:W3CDTF">2021-12-15T08:31:33Z</dcterms:modified>
</cp:coreProperties>
</file>